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73" r:id="rId14"/>
    <p:sldId id="274" r:id="rId15"/>
    <p:sldId id="275" r:id="rId16"/>
    <p:sldId id="270" r:id="rId17"/>
    <p:sldId id="272" r:id="rId18"/>
    <p:sldId id="276" r:id="rId19"/>
    <p:sldId id="289" r:id="rId20"/>
    <p:sldId id="290" r:id="rId21"/>
    <p:sldId id="288" r:id="rId22"/>
    <p:sldId id="286" r:id="rId23"/>
    <p:sldId id="280" r:id="rId24"/>
    <p:sldId id="281" r:id="rId25"/>
    <p:sldId id="287" r:id="rId26"/>
    <p:sldId id="283" r:id="rId27"/>
    <p:sldId id="285" r:id="rId28"/>
    <p:sldId id="284" r:id="rId29"/>
    <p:sldId id="291" r:id="rId30"/>
    <p:sldId id="279" r:id="rId31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2272" autoAdjust="0"/>
  </p:normalViewPr>
  <p:slideViewPr>
    <p:cSldViewPr>
      <p:cViewPr>
        <p:scale>
          <a:sx n="125" d="100"/>
          <a:sy n="125" d="100"/>
        </p:scale>
        <p:origin x="-1230" y="-15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9B49E-B919-4CDF-B0AF-611CB42A8917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5E77-9825-4D0C-A506-1435B9884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77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65E77-9825-4D0C-A506-1435B98847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338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예찬</a:t>
            </a:r>
            <a:r>
              <a:rPr lang="en-US" altLang="ko-KR" dirty="0" smtClean="0"/>
              <a:t>’s : </a:t>
            </a:r>
            <a:r>
              <a:rPr lang="ko-KR" altLang="en-US" dirty="0" smtClean="0"/>
              <a:t>코드는 하나하나 뜯어볼 수 없지만 이런 경로로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파일들이 있고 </a:t>
            </a:r>
            <a:r>
              <a:rPr lang="ko-KR" altLang="en-US" dirty="0" err="1" smtClean="0"/>
              <a:t>이걸하면</a:t>
            </a:r>
            <a:r>
              <a:rPr lang="ko-KR" altLang="en-US" dirty="0" smtClean="0"/>
              <a:t> 이렇게 됩니다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라고</a:t>
            </a:r>
            <a:endParaRPr lang="en-US" altLang="ko-KR" dirty="0" smtClean="0"/>
          </a:p>
          <a:p>
            <a:r>
              <a:rPr lang="en-US" altLang="ko-KR" dirty="0" smtClean="0"/>
              <a:t>Original </a:t>
            </a:r>
            <a:r>
              <a:rPr lang="ko-KR" altLang="en-US" dirty="0" smtClean="0"/>
              <a:t>너구리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 있었는데</a:t>
            </a:r>
            <a:r>
              <a:rPr lang="en-US" altLang="ko-KR" dirty="0" smtClean="0"/>
              <a:t>, build dataset </a:t>
            </a:r>
            <a:r>
              <a:rPr lang="ko-KR" altLang="en-US" dirty="0" smtClean="0"/>
              <a:t>실행하면 </a:t>
            </a:r>
            <a:r>
              <a:rPr lang="ko-KR" altLang="en-US" dirty="0" err="1" smtClean="0"/>
              <a:t>라쿤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노라쿤</a:t>
            </a:r>
            <a:r>
              <a:rPr lang="ko-KR" altLang="en-US" dirty="0" smtClean="0"/>
              <a:t> 만들어지고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모바일넷</a:t>
            </a:r>
            <a:r>
              <a:rPr lang="ko-KR" altLang="en-US" dirty="0" smtClean="0"/>
              <a:t> </a:t>
            </a:r>
            <a:r>
              <a:rPr lang="en-US" altLang="ko-KR" dirty="0" smtClean="0"/>
              <a:t>v2</a:t>
            </a:r>
            <a:r>
              <a:rPr lang="ko-KR" altLang="en-US" dirty="0" smtClean="0"/>
              <a:t>기반으로 미세조정 할 수 있는 파일은 </a:t>
            </a:r>
            <a:r>
              <a:rPr lang="en-US" altLang="ko-KR" dirty="0" smtClean="0"/>
              <a:t>find to </a:t>
            </a:r>
            <a:r>
              <a:rPr lang="en-US" altLang="ko-KR" dirty="0" err="1" smtClean="0"/>
              <a:t>rcnn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구성된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훈련시키고 나서 다른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테스트 하려 할 때는 </a:t>
            </a:r>
            <a:r>
              <a:rPr lang="en-US" altLang="ko-KR" dirty="0" smtClean="0"/>
              <a:t>detect object </a:t>
            </a:r>
            <a:r>
              <a:rPr lang="en-US" altLang="ko-KR" dirty="0" err="1" smtClean="0"/>
              <a:t>rcnn</a:t>
            </a:r>
            <a:r>
              <a:rPr lang="en-US" altLang="ko-KR" dirty="0" smtClean="0"/>
              <a:t> file</a:t>
            </a:r>
            <a:r>
              <a:rPr lang="ko-KR" altLang="en-US" dirty="0" smtClean="0"/>
              <a:t>을 실행하면 됩니다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Config</a:t>
            </a:r>
            <a:r>
              <a:rPr lang="en-US" altLang="ko-KR" baseline="0" dirty="0" smtClean="0"/>
              <a:t> main</a:t>
            </a:r>
            <a:r>
              <a:rPr lang="ko-KR" altLang="en-US" baseline="0" dirty="0" smtClean="0"/>
              <a:t>에서 파일을 생성하거나 경로와 상수가 정의되어 있음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Shape</a:t>
            </a:r>
            <a:r>
              <a:rPr lang="ko-KR" altLang="en-US" dirty="0" smtClean="0"/>
              <a:t>로 이미지 픽셀의 길이를 구했고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65E77-9825-4D0C-A506-1435B988476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7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03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 사이즈는  글자 특성을 고려해서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9F8EB-3570-4506-B101-577FDE85458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37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5557800"/>
            <a:ext cx="9144000" cy="157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5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61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21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9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9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6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96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7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0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1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DC920-F958-4E0D-AE93-1485E5C19445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2EFA6-04E1-4B4C-8654-C045F87707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37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5557800"/>
            <a:ext cx="9144000" cy="157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0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5873723" y="4904151"/>
            <a:ext cx="900098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1897394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/>
              <a:t>OCR </a:t>
            </a:r>
            <a:r>
              <a:rPr lang="en-US" altLang="ko-KR" sz="6000" b="1" dirty="0" smtClean="0"/>
              <a:t>&amp;</a:t>
            </a:r>
            <a:r>
              <a:rPr lang="en-US" altLang="ko-KR" sz="7200" b="1" dirty="0" smtClean="0"/>
              <a:t> TTS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6216" y="4537687"/>
            <a:ext cx="2425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팀 장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김 태 연</a:t>
            </a:r>
            <a:endParaRPr lang="en-US" altLang="ko-KR" b="1" dirty="0" smtClean="0"/>
          </a:p>
          <a:p>
            <a:endParaRPr lang="en-US" altLang="ko-KR" sz="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김무진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</a:rPr>
              <a:t>최예찬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황인우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7544" y="3001516"/>
            <a:ext cx="25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소설 읽어주기 서비스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1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="" xmlns:a16="http://schemas.microsoft.com/office/drawing/2014/main" id="{28B525BB-4E9C-46CE-B9FE-597A503FD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8800" y="3455809"/>
            <a:ext cx="1241352" cy="134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5A6E5F4F-4DBF-4E2C-9D16-8D168F5A2893}"/>
              </a:ext>
            </a:extLst>
          </p:cNvPr>
          <p:cNvGrpSpPr/>
          <p:nvPr/>
        </p:nvGrpSpPr>
        <p:grpSpPr>
          <a:xfrm>
            <a:off x="2621221" y="3470614"/>
            <a:ext cx="1978405" cy="1301272"/>
            <a:chOff x="395536" y="1556792"/>
            <a:chExt cx="4608512" cy="3178190"/>
          </a:xfrm>
        </p:grpSpPr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B4D71F86-82F9-474D-8DF1-23F5D3CB14DC}"/>
                </a:ext>
              </a:extLst>
            </p:cNvPr>
            <p:cNvGrpSpPr/>
            <p:nvPr/>
          </p:nvGrpSpPr>
          <p:grpSpPr>
            <a:xfrm>
              <a:off x="395536" y="1556792"/>
              <a:ext cx="2952328" cy="3168352"/>
              <a:chOff x="899592" y="1556792"/>
              <a:chExt cx="1296144" cy="1382554"/>
            </a:xfrm>
          </p:grpSpPr>
          <p:pic>
            <p:nvPicPr>
              <p:cNvPr id="34" name="Picture 2">
                <a:extLst>
                  <a:ext uri="{FF2B5EF4-FFF2-40B4-BE49-F238E27FC236}">
                    <a16:creationId xmlns="" xmlns:a16="http://schemas.microsoft.com/office/drawing/2014/main" id="{74CE2119-169D-41BE-9F6C-0E9AFBD72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99592" y="1556792"/>
                <a:ext cx="1296144" cy="1382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1E3C2E18-5D4A-4BB1-B4E9-CA18C055211A}"/>
                  </a:ext>
                </a:extLst>
              </p:cNvPr>
              <p:cNvSpPr/>
              <p:nvPr/>
            </p:nvSpPr>
            <p:spPr>
              <a:xfrm>
                <a:off x="1115616" y="1844824"/>
                <a:ext cx="864096" cy="864096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="" xmlns:a16="http://schemas.microsoft.com/office/drawing/2014/main" id="{AF4DACE8-AEEE-49AD-B66A-231DDF0BEFAC}"/>
                  </a:ext>
                </a:extLst>
              </p:cNvPr>
              <p:cNvCxnSpPr/>
              <p:nvPr/>
            </p:nvCxnSpPr>
            <p:spPr>
              <a:xfrm>
                <a:off x="1115616" y="1844824"/>
                <a:ext cx="864096" cy="86409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EEBC0BB0-A9E9-495C-970E-609E0385794F}"/>
                  </a:ext>
                </a:extLst>
              </p:cNvPr>
              <p:cNvCxnSpPr/>
              <p:nvPr/>
            </p:nvCxnSpPr>
            <p:spPr>
              <a:xfrm flipH="1">
                <a:off x="1115616" y="1844824"/>
                <a:ext cx="864096" cy="86409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="" xmlns:a16="http://schemas.microsoft.com/office/drawing/2014/main" id="{C7066E9A-56BA-4CCD-843B-6AF509BFA9A7}"/>
                </a:ext>
              </a:extLst>
            </p:cNvPr>
            <p:cNvGrpSpPr/>
            <p:nvPr/>
          </p:nvGrpSpPr>
          <p:grpSpPr>
            <a:xfrm>
              <a:off x="3419872" y="1650008"/>
              <a:ext cx="1584176" cy="3084974"/>
              <a:chOff x="2195736" y="1700808"/>
              <a:chExt cx="648071" cy="1262033"/>
            </a:xfrm>
          </p:grpSpPr>
          <p:pic>
            <p:nvPicPr>
              <p:cNvPr id="30" name="Picture 3">
                <a:extLst>
                  <a:ext uri="{FF2B5EF4-FFF2-40B4-BE49-F238E27FC236}">
                    <a16:creationId xmlns="" xmlns:a16="http://schemas.microsoft.com/office/drawing/2014/main" id="{658F9FF3-D6A3-4B82-A7EB-897AA7FFA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195736" y="1700808"/>
                <a:ext cx="648071" cy="12620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A0D2336A-47C3-41EB-8EF5-C28AE51B275D}"/>
                  </a:ext>
                </a:extLst>
              </p:cNvPr>
              <p:cNvSpPr/>
              <p:nvPr/>
            </p:nvSpPr>
            <p:spPr>
              <a:xfrm>
                <a:off x="2267744" y="1772816"/>
                <a:ext cx="504056" cy="11521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="" xmlns:a16="http://schemas.microsoft.com/office/drawing/2014/main" id="{0D327AA1-227A-4C0B-A392-FB1D07279E00}"/>
                  </a:ext>
                </a:extLst>
              </p:cNvPr>
              <p:cNvCxnSpPr/>
              <p:nvPr/>
            </p:nvCxnSpPr>
            <p:spPr>
              <a:xfrm>
                <a:off x="2267744" y="1772816"/>
                <a:ext cx="504056" cy="115212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="" xmlns:a16="http://schemas.microsoft.com/office/drawing/2014/main" id="{0D38126A-FED5-4891-89A6-55C8ACB2B3E0}"/>
                  </a:ext>
                </a:extLst>
              </p:cNvPr>
              <p:cNvCxnSpPr/>
              <p:nvPr/>
            </p:nvCxnSpPr>
            <p:spPr>
              <a:xfrm flipH="1">
                <a:off x="2267744" y="1772816"/>
                <a:ext cx="504056" cy="115212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4B49A601-FF8B-4CBF-9D88-084EA072EF7D}"/>
                </a:ext>
              </a:extLst>
            </p:cNvPr>
            <p:cNvCxnSpPr/>
            <p:nvPr/>
          </p:nvCxnSpPr>
          <p:spPr>
            <a:xfrm>
              <a:off x="1907704" y="3212976"/>
              <a:ext cx="2304256" cy="0"/>
            </a:xfrm>
            <a:prstGeom prst="line">
              <a:avLst/>
            </a:prstGeom>
            <a:ln w="635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6530F0E-DF20-4100-B59A-625F2D42123B}"/>
                </a:ext>
              </a:extLst>
            </p:cNvPr>
            <p:cNvSpPr/>
            <p:nvPr/>
          </p:nvSpPr>
          <p:spPr>
            <a:xfrm>
              <a:off x="1712000" y="3058800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22B1F5D5-387E-4197-9A86-37DCD66DE6C0}"/>
                </a:ext>
              </a:extLst>
            </p:cNvPr>
            <p:cNvSpPr/>
            <p:nvPr/>
          </p:nvSpPr>
          <p:spPr>
            <a:xfrm>
              <a:off x="4067944" y="3058800"/>
              <a:ext cx="288032" cy="288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6" name="Picture 4" descr="C:\Users\tykim\Desktop\캡쳐\20210414_1924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5292"/>
            <a:ext cx="804169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9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FADDA1CD-3A9D-4F53-8DB5-07427023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7340"/>
            <a:ext cx="6912768" cy="22372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6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321F674-3297-4B98-AE6C-AEFF5805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7300"/>
            <a:ext cx="4200525" cy="26098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A98B482-E864-40EF-97F6-624AABD3A996}"/>
              </a:ext>
            </a:extLst>
          </p:cNvPr>
          <p:cNvSpPr/>
          <p:nvPr/>
        </p:nvSpPr>
        <p:spPr>
          <a:xfrm>
            <a:off x="876182" y="1921065"/>
            <a:ext cx="3528392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3745BC9-45C6-43C4-90B5-944C9316F8E6}"/>
              </a:ext>
            </a:extLst>
          </p:cNvPr>
          <p:cNvSpPr/>
          <p:nvPr/>
        </p:nvSpPr>
        <p:spPr>
          <a:xfrm>
            <a:off x="599365" y="3912020"/>
            <a:ext cx="4140712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한국 산업 규격으로 지정된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자주 사용하는 문자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2350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문자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+ 18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 기호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 73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10243" name="Picture 3" descr="C:\Users\tykim\Desktop\캡쳐\20210414_1931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90" y="1089384"/>
            <a:ext cx="3828851" cy="93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tykim\Desktop\캡쳐\20210414_19424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91"/>
          <a:stretch/>
        </p:blipFill>
        <p:spPr bwMode="auto">
          <a:xfrm>
            <a:off x="5116964" y="3087336"/>
            <a:ext cx="1601120" cy="14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tykim\Desktop\캡쳐\20210414_1943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136426"/>
            <a:ext cx="15621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40922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인식모델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4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C:\Users\tykim\Downloads\KakaoTalk_20210414_1958490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33112"/>
            <a:ext cx="5906067" cy="10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23">
            <a:extLst>
              <a:ext uri="{FF2B5EF4-FFF2-40B4-BE49-F238E27FC236}">
                <a16:creationId xmlns="" xmlns:a16="http://schemas.microsoft.com/office/drawing/2014/main" id="{17AA7DD0-B5B7-44F8-B5B2-4039D3F4F0DE}"/>
              </a:ext>
            </a:extLst>
          </p:cNvPr>
          <p:cNvSpPr/>
          <p:nvPr/>
        </p:nvSpPr>
        <p:spPr>
          <a:xfrm>
            <a:off x="4035944" y="1651179"/>
            <a:ext cx="1144800" cy="998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Conv2D(64, 21)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BatchNor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GlobMaxPool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24">
            <a:extLst>
              <a:ext uri="{FF2B5EF4-FFF2-40B4-BE49-F238E27FC236}">
                <a16:creationId xmlns="" xmlns:a16="http://schemas.microsoft.com/office/drawing/2014/main" id="{141CAD87-B0FA-4D31-8995-A2AA48F3592D}"/>
              </a:ext>
            </a:extLst>
          </p:cNvPr>
          <p:cNvSpPr/>
          <p:nvPr/>
        </p:nvSpPr>
        <p:spPr>
          <a:xfrm>
            <a:off x="5334948" y="1651179"/>
            <a:ext cx="1144800" cy="998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Conv2D(21, 64)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BatchNor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GlobMaxPool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25">
            <a:extLst>
              <a:ext uri="{FF2B5EF4-FFF2-40B4-BE49-F238E27FC236}">
                <a16:creationId xmlns="" xmlns:a16="http://schemas.microsoft.com/office/drawing/2014/main" id="{70003856-2DAA-4098-9AEC-DA67525C1561}"/>
              </a:ext>
            </a:extLst>
          </p:cNvPr>
          <p:cNvSpPr/>
          <p:nvPr/>
        </p:nvSpPr>
        <p:spPr>
          <a:xfrm>
            <a:off x="6645720" y="1651179"/>
            <a:ext cx="1144800" cy="998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Conv2D(21, 21)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BatchNor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GlobMaxPool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26">
            <a:extLst>
              <a:ext uri="{FF2B5EF4-FFF2-40B4-BE49-F238E27FC236}">
                <a16:creationId xmlns="" xmlns:a16="http://schemas.microsoft.com/office/drawing/2014/main" id="{2AE7B62C-1CB4-40F0-97FA-C68725D67CF5}"/>
              </a:ext>
            </a:extLst>
          </p:cNvPr>
          <p:cNvSpPr/>
          <p:nvPr/>
        </p:nvSpPr>
        <p:spPr>
          <a:xfrm>
            <a:off x="7956376" y="1651179"/>
            <a:ext cx="1144800" cy="998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Conv2D(5, 5)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BatchNor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GlobMaxPool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4">
            <a:extLst>
              <a:ext uri="{FF2B5EF4-FFF2-40B4-BE49-F238E27FC236}">
                <a16:creationId xmlns="" xmlns:a16="http://schemas.microsoft.com/office/drawing/2014/main" id="{742BEF46-9A2B-401F-9660-7EA8C5FB1FF7}"/>
              </a:ext>
            </a:extLst>
          </p:cNvPr>
          <p:cNvSpPr/>
          <p:nvPr/>
        </p:nvSpPr>
        <p:spPr>
          <a:xfrm>
            <a:off x="5667940" y="3019331"/>
            <a:ext cx="1782288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Flatten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27">
            <a:extLst>
              <a:ext uri="{FF2B5EF4-FFF2-40B4-BE49-F238E27FC236}">
                <a16:creationId xmlns="" xmlns:a16="http://schemas.microsoft.com/office/drawing/2014/main" id="{30922818-2D52-4CB4-8DBE-8034FD4A2CB8}"/>
              </a:ext>
            </a:extLst>
          </p:cNvPr>
          <p:cNvSpPr/>
          <p:nvPr/>
        </p:nvSpPr>
        <p:spPr>
          <a:xfrm>
            <a:off x="5453648" y="3523387"/>
            <a:ext cx="2210872" cy="50467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Dense(1512)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Dense(2350, </a:t>
            </a:r>
            <a:r>
              <a:rPr lang="en-US" altLang="ko-KR" sz="1400" dirty="0" err="1">
                <a:solidFill>
                  <a:schemeClr val="tx1"/>
                </a:solidFill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28">
            <a:extLst>
              <a:ext uri="{FF2B5EF4-FFF2-40B4-BE49-F238E27FC236}">
                <a16:creationId xmlns="" xmlns:a16="http://schemas.microsoft.com/office/drawing/2014/main" id="{3699F670-C205-4613-B45C-5BAC9A41BBC7}"/>
              </a:ext>
            </a:extLst>
          </p:cNvPr>
          <p:cNvSpPr/>
          <p:nvPr/>
        </p:nvSpPr>
        <p:spPr>
          <a:xfrm>
            <a:off x="5667940" y="987574"/>
            <a:ext cx="1782288" cy="28803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Input</a:t>
            </a:r>
            <a:endParaRPr lang="ko-KR" altLang="en-US" sz="1400" dirty="0"/>
          </a:p>
        </p:txBody>
      </p:sp>
      <p:sp>
        <p:nvSpPr>
          <p:cNvPr id="38" name="모서리가 둥근 직사각형 29">
            <a:extLst>
              <a:ext uri="{FF2B5EF4-FFF2-40B4-BE49-F238E27FC236}">
                <a16:creationId xmlns="" xmlns:a16="http://schemas.microsoft.com/office/drawing/2014/main" id="{80D42871-C488-455D-BF4A-9119B64D5294}"/>
              </a:ext>
            </a:extLst>
          </p:cNvPr>
          <p:cNvSpPr/>
          <p:nvPr/>
        </p:nvSpPr>
        <p:spPr>
          <a:xfrm>
            <a:off x="5667940" y="4269330"/>
            <a:ext cx="1782288" cy="28803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Output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9" name="꺾인 연결선 34">
            <a:extLst>
              <a:ext uri="{FF2B5EF4-FFF2-40B4-BE49-F238E27FC236}">
                <a16:creationId xmlns="" xmlns:a16="http://schemas.microsoft.com/office/drawing/2014/main" id="{7790CF0A-47E4-4539-97D3-F99786D6C246}"/>
              </a:ext>
            </a:extLst>
          </p:cNvPr>
          <p:cNvCxnSpPr>
            <a:cxnSpLocks/>
            <a:stCxn id="37" idx="2"/>
            <a:endCxn id="31" idx="0"/>
          </p:cNvCxnSpPr>
          <p:nvPr/>
        </p:nvCxnSpPr>
        <p:spPr>
          <a:xfrm rot="5400000">
            <a:off x="5395928" y="488022"/>
            <a:ext cx="375573" cy="19507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6">
            <a:extLst>
              <a:ext uri="{FF2B5EF4-FFF2-40B4-BE49-F238E27FC236}">
                <a16:creationId xmlns="" xmlns:a16="http://schemas.microsoft.com/office/drawing/2014/main" id="{2105FBB7-A252-4FF7-9223-B869718A5564}"/>
              </a:ext>
            </a:extLst>
          </p:cNvPr>
          <p:cNvCxnSpPr>
            <a:cxnSpLocks/>
            <a:stCxn id="37" idx="2"/>
            <a:endCxn id="32" idx="0"/>
          </p:cNvCxnSpPr>
          <p:nvPr/>
        </p:nvCxnSpPr>
        <p:spPr>
          <a:xfrm rot="5400000">
            <a:off x="6045430" y="1137524"/>
            <a:ext cx="375573" cy="6517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39">
            <a:extLst>
              <a:ext uri="{FF2B5EF4-FFF2-40B4-BE49-F238E27FC236}">
                <a16:creationId xmlns="" xmlns:a16="http://schemas.microsoft.com/office/drawing/2014/main" id="{4B5AE9A6-1488-4D70-890C-F6C1510E64A3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 rot="16200000" flipH="1">
            <a:off x="6700816" y="1133874"/>
            <a:ext cx="375573" cy="6590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2">
            <a:extLst>
              <a:ext uri="{FF2B5EF4-FFF2-40B4-BE49-F238E27FC236}">
                <a16:creationId xmlns="" xmlns:a16="http://schemas.microsoft.com/office/drawing/2014/main" id="{CE5D4086-EED3-4088-99C8-B132AE2BB19C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 rot="16200000" flipH="1">
            <a:off x="7356144" y="478546"/>
            <a:ext cx="375573" cy="19696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5">
            <a:extLst>
              <a:ext uri="{FF2B5EF4-FFF2-40B4-BE49-F238E27FC236}">
                <a16:creationId xmlns="" xmlns:a16="http://schemas.microsoft.com/office/drawing/2014/main" id="{B6AA4DEF-6852-4EF9-BFB1-FB04DDEDEF9C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rot="16200000" flipH="1">
            <a:off x="5399094" y="1859341"/>
            <a:ext cx="369240" cy="19507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8">
            <a:extLst>
              <a:ext uri="{FF2B5EF4-FFF2-40B4-BE49-F238E27FC236}">
                <a16:creationId xmlns="" xmlns:a16="http://schemas.microsoft.com/office/drawing/2014/main" id="{CE1AFA77-0D3D-4A16-A15B-266D77F6C62B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 rot="16200000" flipH="1">
            <a:off x="6048596" y="2508843"/>
            <a:ext cx="369240" cy="6517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51">
            <a:extLst>
              <a:ext uri="{FF2B5EF4-FFF2-40B4-BE49-F238E27FC236}">
                <a16:creationId xmlns="" xmlns:a16="http://schemas.microsoft.com/office/drawing/2014/main" id="{2F6A17B4-D7F0-4BF3-AFE7-DDF1E5BBA9BF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5400000">
            <a:off x="6703982" y="2505193"/>
            <a:ext cx="369240" cy="6590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54">
            <a:extLst>
              <a:ext uri="{FF2B5EF4-FFF2-40B4-BE49-F238E27FC236}">
                <a16:creationId xmlns="" xmlns:a16="http://schemas.microsoft.com/office/drawing/2014/main" id="{D292576A-BC00-4B29-9A4A-96D4F2BB438C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7359310" y="1849865"/>
            <a:ext cx="369240" cy="19696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A768ED9C-4510-4BD6-ADA0-50FEAFD96AAF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6559084" y="3307363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8841766-245E-4B0D-9D92-5B7BBBAF68F3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>
            <a:off x="6559084" y="4028057"/>
            <a:ext cx="0" cy="241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28AF01CC-4422-4A63-B10E-D1E0C0665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2" y="1256592"/>
            <a:ext cx="3855232" cy="318798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5616" y="40922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인식모델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2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82AE4F48-9F86-4D2E-8193-B2DA9ACE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0" y="1396213"/>
            <a:ext cx="3855232" cy="3542200"/>
          </a:xfrm>
          <a:prstGeom prst="rect">
            <a:avLst/>
          </a:prstGeom>
        </p:spPr>
      </p:pic>
      <p:pic>
        <p:nvPicPr>
          <p:cNvPr id="32" name="Picture 11">
            <a:extLst>
              <a:ext uri="{FF2B5EF4-FFF2-40B4-BE49-F238E27FC236}">
                <a16:creationId xmlns="" xmlns:a16="http://schemas.microsoft.com/office/drawing/2014/main" id="{0AE63824-95E7-4F0D-946F-62F9F33ED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r="87515" b="79167"/>
          <a:stretch/>
        </p:blipFill>
        <p:spPr bwMode="auto">
          <a:xfrm>
            <a:off x="4505255" y="2057411"/>
            <a:ext cx="2592287" cy="240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828C9B8-0933-4C09-AF3E-9E788BD22334}"/>
              </a:ext>
            </a:extLst>
          </p:cNvPr>
          <p:cNvSpPr/>
          <p:nvPr/>
        </p:nvSpPr>
        <p:spPr>
          <a:xfrm>
            <a:off x="4927384" y="3337553"/>
            <a:ext cx="158417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DFC61C90-8259-4340-950A-A790562C7C19}"/>
              </a:ext>
            </a:extLst>
          </p:cNvPr>
          <p:cNvSpPr/>
          <p:nvPr/>
        </p:nvSpPr>
        <p:spPr>
          <a:xfrm>
            <a:off x="2123728" y="1545907"/>
            <a:ext cx="1224136" cy="27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5" name="Picture 11">
            <a:extLst>
              <a:ext uri="{FF2B5EF4-FFF2-40B4-BE49-F238E27FC236}">
                <a16:creationId xmlns="" xmlns:a16="http://schemas.microsoft.com/office/drawing/2014/main" id="{7C48440D-E341-4CF5-A413-EC6662BC1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4565" t="1389" r="76766" b="77778"/>
          <a:stretch/>
        </p:blipFill>
        <p:spPr bwMode="auto">
          <a:xfrm>
            <a:off x="6732240" y="2217430"/>
            <a:ext cx="1800200" cy="24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D3078CEF-F07A-4D60-BF98-BE3221D77D72}"/>
              </a:ext>
            </a:extLst>
          </p:cNvPr>
          <p:cNvSpPr/>
          <p:nvPr/>
        </p:nvSpPr>
        <p:spPr>
          <a:xfrm>
            <a:off x="6798676" y="2897502"/>
            <a:ext cx="158417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4961F0B2-72B1-4D51-B053-765872551695}"/>
              </a:ext>
            </a:extLst>
          </p:cNvPr>
          <p:cNvSpPr/>
          <p:nvPr/>
        </p:nvSpPr>
        <p:spPr>
          <a:xfrm flipH="1">
            <a:off x="5043394" y="2421498"/>
            <a:ext cx="253946" cy="8000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CADF766-C2C7-4D67-BBFC-6E24397462A1}"/>
              </a:ext>
            </a:extLst>
          </p:cNvPr>
          <p:cNvSpPr/>
          <p:nvPr/>
        </p:nvSpPr>
        <p:spPr>
          <a:xfrm flipH="1">
            <a:off x="5559076" y="2457456"/>
            <a:ext cx="253946" cy="8000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8761A623-9917-419C-A075-FD9492D0D05C}"/>
              </a:ext>
            </a:extLst>
          </p:cNvPr>
          <p:cNvSpPr/>
          <p:nvPr/>
        </p:nvSpPr>
        <p:spPr>
          <a:xfrm flipH="1">
            <a:off x="5957249" y="2326536"/>
            <a:ext cx="253946" cy="9547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2864F135-D81D-4BEC-AF9E-7BCB27FC4535}"/>
              </a:ext>
            </a:extLst>
          </p:cNvPr>
          <p:cNvSpPr/>
          <p:nvPr/>
        </p:nvSpPr>
        <p:spPr>
          <a:xfrm flipH="1">
            <a:off x="7097542" y="3417957"/>
            <a:ext cx="243963" cy="599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F957E964-B485-4706-88EE-186857C1AAD0}"/>
              </a:ext>
            </a:extLst>
          </p:cNvPr>
          <p:cNvSpPr/>
          <p:nvPr/>
        </p:nvSpPr>
        <p:spPr>
          <a:xfrm flipH="1">
            <a:off x="7197945" y="2412264"/>
            <a:ext cx="160118" cy="599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27211372-9FD4-4084-8EA1-878EF2C9BB9B}"/>
              </a:ext>
            </a:extLst>
          </p:cNvPr>
          <p:cNvSpPr/>
          <p:nvPr/>
        </p:nvSpPr>
        <p:spPr>
          <a:xfrm flipH="1">
            <a:off x="7838124" y="2412264"/>
            <a:ext cx="160118" cy="599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8FA57DB-7BBE-4CEA-9327-BD22EB363A88}"/>
              </a:ext>
            </a:extLst>
          </p:cNvPr>
          <p:cNvSpPr/>
          <p:nvPr/>
        </p:nvSpPr>
        <p:spPr>
          <a:xfrm>
            <a:off x="4932041" y="1382903"/>
            <a:ext cx="1545369" cy="378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커널</a:t>
            </a:r>
            <a:endParaRPr lang="ko-KR" altLang="en-US" sz="14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왼쪽 중괄호 43">
            <a:extLst>
              <a:ext uri="{FF2B5EF4-FFF2-40B4-BE49-F238E27FC236}">
                <a16:creationId xmlns="" xmlns:a16="http://schemas.microsoft.com/office/drawing/2014/main" id="{719AEE92-03E9-4AB2-B457-E922E5F9F7FD}"/>
              </a:ext>
            </a:extLst>
          </p:cNvPr>
          <p:cNvSpPr/>
          <p:nvPr/>
        </p:nvSpPr>
        <p:spPr>
          <a:xfrm>
            <a:off x="4860032" y="1382902"/>
            <a:ext cx="94042" cy="37821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EE1C0B11-CF69-4B7B-9CE3-B5D6ECF4902C}"/>
              </a:ext>
            </a:extLst>
          </p:cNvPr>
          <p:cNvSpPr txBox="1"/>
          <p:nvPr/>
        </p:nvSpPr>
        <p:spPr>
          <a:xfrm>
            <a:off x="4570472" y="1416213"/>
            <a:ext cx="40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왼쪽 중괄호 45">
            <a:extLst>
              <a:ext uri="{FF2B5EF4-FFF2-40B4-BE49-F238E27FC236}">
                <a16:creationId xmlns="" xmlns:a16="http://schemas.microsoft.com/office/drawing/2014/main" id="{D2763795-5EDB-45C4-BB4F-CA1E9649F84E}"/>
              </a:ext>
            </a:extLst>
          </p:cNvPr>
          <p:cNvSpPr/>
          <p:nvPr/>
        </p:nvSpPr>
        <p:spPr>
          <a:xfrm rot="16200000">
            <a:off x="5572840" y="1096576"/>
            <a:ext cx="263772" cy="154537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A3AD778D-8D63-4729-BD88-BB11F80C2726}"/>
              </a:ext>
            </a:extLst>
          </p:cNvPr>
          <p:cNvSpPr txBox="1"/>
          <p:nvPr/>
        </p:nvSpPr>
        <p:spPr>
          <a:xfrm>
            <a:off x="5508105" y="1977403"/>
            <a:ext cx="422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64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8EFCFBD-DA7D-42D2-A5CA-CA5D10AC3260}"/>
              </a:ext>
            </a:extLst>
          </p:cNvPr>
          <p:cNvSpPr/>
          <p:nvPr/>
        </p:nvSpPr>
        <p:spPr>
          <a:xfrm>
            <a:off x="4661105" y="4777714"/>
            <a:ext cx="3855231" cy="325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문자의 세로 방향 특성 추출</a:t>
            </a:r>
          </a:p>
        </p:txBody>
      </p:sp>
      <p:sp>
        <p:nvSpPr>
          <p:cNvPr id="26" name="직사각형 25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5616" y="40922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인식모델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2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82AE4F48-9F86-4D2E-8193-B2DA9ACE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0" y="1396213"/>
            <a:ext cx="3855232" cy="3542200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="" xmlns:a16="http://schemas.microsoft.com/office/drawing/2014/main" id="{0AE63824-95E7-4F0D-946F-62F9F33ED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921" r="89596" b="79167"/>
          <a:stretch/>
        </p:blipFill>
        <p:spPr bwMode="auto">
          <a:xfrm>
            <a:off x="4826832" y="2217429"/>
            <a:ext cx="1761392" cy="240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828C9B8-0933-4C09-AF3E-9E788BD22334}"/>
              </a:ext>
            </a:extLst>
          </p:cNvPr>
          <p:cNvSpPr/>
          <p:nvPr/>
        </p:nvSpPr>
        <p:spPr>
          <a:xfrm rot="5400000">
            <a:off x="5240075" y="2933508"/>
            <a:ext cx="176019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FC61C90-8259-4340-950A-A790562C7C19}"/>
              </a:ext>
            </a:extLst>
          </p:cNvPr>
          <p:cNvSpPr/>
          <p:nvPr/>
        </p:nvSpPr>
        <p:spPr>
          <a:xfrm>
            <a:off x="2123728" y="2217429"/>
            <a:ext cx="1224136" cy="27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" name="Picture 11">
            <a:extLst>
              <a:ext uri="{FF2B5EF4-FFF2-40B4-BE49-F238E27FC236}">
                <a16:creationId xmlns="" xmlns:a16="http://schemas.microsoft.com/office/drawing/2014/main" id="{9E224CC3-5B7A-4B3F-8415-45CF4422F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6875" r="64642" b="79167"/>
          <a:stretch/>
        </p:blipFill>
        <p:spPr bwMode="auto">
          <a:xfrm>
            <a:off x="6695801" y="2217429"/>
            <a:ext cx="1761392" cy="240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9D112405-D3F1-4E24-9BE3-89CEF8FF584F}"/>
              </a:ext>
            </a:extLst>
          </p:cNvPr>
          <p:cNvSpPr/>
          <p:nvPr/>
        </p:nvSpPr>
        <p:spPr>
          <a:xfrm rot="5400000">
            <a:off x="7112282" y="2933508"/>
            <a:ext cx="176019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D7F92FA4-40C4-47FA-86FA-C34F16B6F08C}"/>
              </a:ext>
            </a:extLst>
          </p:cNvPr>
          <p:cNvSpPr/>
          <p:nvPr/>
        </p:nvSpPr>
        <p:spPr>
          <a:xfrm flipH="1">
            <a:off x="4948682" y="2617473"/>
            <a:ext cx="847455" cy="1600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B33265B0-3DFD-40A7-AC3B-0EFC932BFE47}"/>
              </a:ext>
            </a:extLst>
          </p:cNvPr>
          <p:cNvSpPr/>
          <p:nvPr/>
        </p:nvSpPr>
        <p:spPr>
          <a:xfrm flipH="1">
            <a:off x="4948682" y="3204515"/>
            <a:ext cx="847455" cy="1600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1B980225-8B63-4F1B-BAA6-05C5488C4046}"/>
              </a:ext>
            </a:extLst>
          </p:cNvPr>
          <p:cNvSpPr/>
          <p:nvPr/>
        </p:nvSpPr>
        <p:spPr>
          <a:xfrm flipH="1">
            <a:off x="5991990" y="2944845"/>
            <a:ext cx="452219" cy="1526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E4A5E4AC-C4E2-4818-99EC-A90B51E12048}"/>
              </a:ext>
            </a:extLst>
          </p:cNvPr>
          <p:cNvSpPr/>
          <p:nvPr/>
        </p:nvSpPr>
        <p:spPr>
          <a:xfrm flipH="1">
            <a:off x="5109379" y="3501239"/>
            <a:ext cx="1046797" cy="1526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E9CD67E-9E79-4351-9B09-617139A352DA}"/>
              </a:ext>
            </a:extLst>
          </p:cNvPr>
          <p:cNvSpPr/>
          <p:nvPr/>
        </p:nvSpPr>
        <p:spPr>
          <a:xfrm flipH="1">
            <a:off x="6927815" y="2701149"/>
            <a:ext cx="884545" cy="1563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C42F503A-7EB2-4ADD-B84E-52C2050EDC6F}"/>
              </a:ext>
            </a:extLst>
          </p:cNvPr>
          <p:cNvSpPr/>
          <p:nvPr/>
        </p:nvSpPr>
        <p:spPr>
          <a:xfrm flipH="1">
            <a:off x="6915065" y="3359164"/>
            <a:ext cx="897295" cy="2184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A3F8B09A-78F1-4BC8-A1DB-1277DF43137B}"/>
              </a:ext>
            </a:extLst>
          </p:cNvPr>
          <p:cNvSpPr/>
          <p:nvPr/>
        </p:nvSpPr>
        <p:spPr>
          <a:xfrm flipH="1">
            <a:off x="7349419" y="3981292"/>
            <a:ext cx="925878" cy="1563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BB187BA1-43EE-4B82-9092-14FC76725D32}"/>
              </a:ext>
            </a:extLst>
          </p:cNvPr>
          <p:cNvSpPr/>
          <p:nvPr/>
        </p:nvSpPr>
        <p:spPr>
          <a:xfrm flipH="1">
            <a:off x="7668344" y="2828301"/>
            <a:ext cx="462940" cy="1892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C280C32E-0B5F-49AF-AFD9-D70ECCA8122E}"/>
              </a:ext>
            </a:extLst>
          </p:cNvPr>
          <p:cNvSpPr/>
          <p:nvPr/>
        </p:nvSpPr>
        <p:spPr>
          <a:xfrm flipH="1">
            <a:off x="7668344" y="3170365"/>
            <a:ext cx="462940" cy="1892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7FF95220-34DE-4905-9067-5377F864E434}"/>
              </a:ext>
            </a:extLst>
          </p:cNvPr>
          <p:cNvSpPr/>
          <p:nvPr/>
        </p:nvSpPr>
        <p:spPr>
          <a:xfrm>
            <a:off x="5170529" y="716112"/>
            <a:ext cx="342000" cy="1475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커</a:t>
            </a:r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널</a:t>
            </a:r>
          </a:p>
        </p:txBody>
      </p:sp>
      <p:sp>
        <p:nvSpPr>
          <p:cNvPr id="47" name="왼쪽 중괄호 46">
            <a:extLst>
              <a:ext uri="{FF2B5EF4-FFF2-40B4-BE49-F238E27FC236}">
                <a16:creationId xmlns="" xmlns:a16="http://schemas.microsoft.com/office/drawing/2014/main" id="{6A9F2325-BD97-4F5F-AB18-A83D41DC5997}"/>
              </a:ext>
            </a:extLst>
          </p:cNvPr>
          <p:cNvSpPr/>
          <p:nvPr/>
        </p:nvSpPr>
        <p:spPr>
          <a:xfrm>
            <a:off x="4970849" y="716112"/>
            <a:ext cx="199681" cy="147527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48DFC1C-8319-47E6-8BE6-DE89322E1A22}"/>
              </a:ext>
            </a:extLst>
          </p:cNvPr>
          <p:cNvSpPr txBox="1"/>
          <p:nvPr/>
        </p:nvSpPr>
        <p:spPr>
          <a:xfrm>
            <a:off x="5168488" y="2263030"/>
            <a:ext cx="40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왼쪽 중괄호 48">
            <a:extLst>
              <a:ext uri="{FF2B5EF4-FFF2-40B4-BE49-F238E27FC236}">
                <a16:creationId xmlns="" xmlns:a16="http://schemas.microsoft.com/office/drawing/2014/main" id="{3525A700-9574-42FE-811E-9CA86E44A227}"/>
              </a:ext>
            </a:extLst>
          </p:cNvPr>
          <p:cNvSpPr/>
          <p:nvPr/>
        </p:nvSpPr>
        <p:spPr>
          <a:xfrm rot="16200000">
            <a:off x="5292637" y="2103808"/>
            <a:ext cx="109768" cy="33701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BDA459B9-FBFC-4EE0-BAAC-D2A4B2860ECB}"/>
              </a:ext>
            </a:extLst>
          </p:cNvPr>
          <p:cNvSpPr txBox="1"/>
          <p:nvPr/>
        </p:nvSpPr>
        <p:spPr>
          <a:xfrm>
            <a:off x="4644008" y="1337331"/>
            <a:ext cx="40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64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02E4BE8-8145-45C9-A4B2-62CC3A3472D3}"/>
              </a:ext>
            </a:extLst>
          </p:cNvPr>
          <p:cNvSpPr/>
          <p:nvPr/>
        </p:nvSpPr>
        <p:spPr>
          <a:xfrm>
            <a:off x="4661105" y="4777713"/>
            <a:ext cx="3855231" cy="320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문자의 가로 방향 특성 추출</a:t>
            </a:r>
          </a:p>
        </p:txBody>
      </p:sp>
      <p:sp>
        <p:nvSpPr>
          <p:cNvPr id="53" name="직사각형 5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5616" y="40922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인식모델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2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82AE4F48-9F86-4D2E-8193-B2DA9ACE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0" y="1396213"/>
            <a:ext cx="3855232" cy="3542200"/>
          </a:xfrm>
          <a:prstGeom prst="rect">
            <a:avLst/>
          </a:prstGeom>
        </p:spPr>
      </p:pic>
      <p:pic>
        <p:nvPicPr>
          <p:cNvPr id="52" name="Picture 11">
            <a:extLst>
              <a:ext uri="{FF2B5EF4-FFF2-40B4-BE49-F238E27FC236}">
                <a16:creationId xmlns="" xmlns:a16="http://schemas.microsoft.com/office/drawing/2014/main" id="{0AE63824-95E7-4F0D-946F-62F9F33ED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2081" r="89596" b="79167"/>
          <a:stretch/>
        </p:blipFill>
        <p:spPr bwMode="auto">
          <a:xfrm>
            <a:off x="5004048" y="1977403"/>
            <a:ext cx="1728194" cy="240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C828C9B8-0933-4C09-AF3E-9E788BD22334}"/>
              </a:ext>
            </a:extLst>
          </p:cNvPr>
          <p:cNvSpPr/>
          <p:nvPr/>
        </p:nvSpPr>
        <p:spPr>
          <a:xfrm rot="5400000">
            <a:off x="5090136" y="2417450"/>
            <a:ext cx="800089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DFC61C90-8259-4340-950A-A790562C7C19}"/>
              </a:ext>
            </a:extLst>
          </p:cNvPr>
          <p:cNvSpPr/>
          <p:nvPr/>
        </p:nvSpPr>
        <p:spPr>
          <a:xfrm>
            <a:off x="2123728" y="2857500"/>
            <a:ext cx="1224136" cy="27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Picture 11">
            <a:extLst>
              <a:ext uri="{FF2B5EF4-FFF2-40B4-BE49-F238E27FC236}">
                <a16:creationId xmlns="" xmlns:a16="http://schemas.microsoft.com/office/drawing/2014/main" id="{784AB358-A66E-494E-A9F0-A6A474D3F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51911" r="39766" b="79167"/>
          <a:stretch/>
        </p:blipFill>
        <p:spPr bwMode="auto">
          <a:xfrm>
            <a:off x="6781916" y="1977403"/>
            <a:ext cx="1728194" cy="240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A5A5C373-BA9E-447B-829B-915AF2CFCDD7}"/>
              </a:ext>
            </a:extLst>
          </p:cNvPr>
          <p:cNvSpPr/>
          <p:nvPr/>
        </p:nvSpPr>
        <p:spPr>
          <a:xfrm rot="5400000">
            <a:off x="7196294" y="2575902"/>
            <a:ext cx="800089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94A50DD4-4557-4EF1-81A3-7ADC6DF22CF0}"/>
              </a:ext>
            </a:extLst>
          </p:cNvPr>
          <p:cNvSpPr/>
          <p:nvPr/>
        </p:nvSpPr>
        <p:spPr>
          <a:xfrm>
            <a:off x="5191055" y="1337331"/>
            <a:ext cx="533072" cy="592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커널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왼쪽 중괄호 57">
            <a:extLst>
              <a:ext uri="{FF2B5EF4-FFF2-40B4-BE49-F238E27FC236}">
                <a16:creationId xmlns="" xmlns:a16="http://schemas.microsoft.com/office/drawing/2014/main" id="{A945D85F-BB96-40D8-A0FE-26F31B41DC99}"/>
              </a:ext>
            </a:extLst>
          </p:cNvPr>
          <p:cNvSpPr/>
          <p:nvPr/>
        </p:nvSpPr>
        <p:spPr>
          <a:xfrm>
            <a:off x="5074977" y="1337332"/>
            <a:ext cx="111012" cy="59230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77C3F842-5DED-438B-92ED-661D0CFE927B}"/>
              </a:ext>
            </a:extLst>
          </p:cNvPr>
          <p:cNvSpPr txBox="1"/>
          <p:nvPr/>
        </p:nvSpPr>
        <p:spPr>
          <a:xfrm>
            <a:off x="5283507" y="1990789"/>
            <a:ext cx="40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왼쪽 중괄호 59">
            <a:extLst>
              <a:ext uri="{FF2B5EF4-FFF2-40B4-BE49-F238E27FC236}">
                <a16:creationId xmlns="" xmlns:a16="http://schemas.microsoft.com/office/drawing/2014/main" id="{648EA061-13C5-42C9-A40E-E169C3E93DFE}"/>
              </a:ext>
            </a:extLst>
          </p:cNvPr>
          <p:cNvSpPr/>
          <p:nvPr/>
        </p:nvSpPr>
        <p:spPr>
          <a:xfrm rot="16200000">
            <a:off x="5400171" y="1725971"/>
            <a:ext cx="120297" cy="52761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915DE49-9D7D-41A3-AFCF-7DE882D83203}"/>
              </a:ext>
            </a:extLst>
          </p:cNvPr>
          <p:cNvSpPr txBox="1"/>
          <p:nvPr/>
        </p:nvSpPr>
        <p:spPr>
          <a:xfrm>
            <a:off x="4780349" y="1371770"/>
            <a:ext cx="40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72BC9A3F-D8A4-4B8A-80DC-7E46A21276A9}"/>
              </a:ext>
            </a:extLst>
          </p:cNvPr>
          <p:cNvSpPr/>
          <p:nvPr/>
        </p:nvSpPr>
        <p:spPr>
          <a:xfrm>
            <a:off x="4661105" y="4777713"/>
            <a:ext cx="3855231" cy="320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문자의 위치 탐색</a:t>
            </a:r>
          </a:p>
        </p:txBody>
      </p:sp>
      <p:sp>
        <p:nvSpPr>
          <p:cNvPr id="20" name="직사각형 19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5616" y="40922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인식모델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5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2AE4F48-9F86-4D2E-8193-B2DA9ACE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0" y="1396213"/>
            <a:ext cx="3855232" cy="3542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="" xmlns:a16="http://schemas.microsoft.com/office/drawing/2014/main" id="{0AE63824-95E7-4F0D-946F-62F9F33ED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2427" r="89943" b="79167"/>
          <a:stretch/>
        </p:blipFill>
        <p:spPr bwMode="auto">
          <a:xfrm>
            <a:off x="5004046" y="1977403"/>
            <a:ext cx="1584178" cy="240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C828C9B8-0933-4C09-AF3E-9E788BD22334}"/>
              </a:ext>
            </a:extLst>
          </p:cNvPr>
          <p:cNvSpPr/>
          <p:nvPr/>
        </p:nvSpPr>
        <p:spPr>
          <a:xfrm rot="5400000">
            <a:off x="5996157" y="2633476"/>
            <a:ext cx="3200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FC61C90-8259-4340-950A-A790562C7C19}"/>
              </a:ext>
            </a:extLst>
          </p:cNvPr>
          <p:cNvSpPr/>
          <p:nvPr/>
        </p:nvSpPr>
        <p:spPr>
          <a:xfrm>
            <a:off x="2123728" y="3497571"/>
            <a:ext cx="1080120" cy="240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="" xmlns:a16="http://schemas.microsoft.com/office/drawing/2014/main" id="{5C22B55F-374B-4B3F-ADA9-0379E1D40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2427" r="89943" b="79167"/>
          <a:stretch/>
        </p:blipFill>
        <p:spPr bwMode="auto">
          <a:xfrm>
            <a:off x="6876254" y="1977403"/>
            <a:ext cx="1584178" cy="240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6C609D7-AFC9-4E38-8678-0EF451254285}"/>
              </a:ext>
            </a:extLst>
          </p:cNvPr>
          <p:cNvSpPr/>
          <p:nvPr/>
        </p:nvSpPr>
        <p:spPr>
          <a:xfrm rot="5400000">
            <a:off x="7436316" y="3343334"/>
            <a:ext cx="3200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024749C-35D1-4D8D-B500-8AE9AEB17540}"/>
              </a:ext>
            </a:extLst>
          </p:cNvPr>
          <p:cNvSpPr/>
          <p:nvPr/>
        </p:nvSpPr>
        <p:spPr>
          <a:xfrm rot="5400000">
            <a:off x="5276076" y="3593583"/>
            <a:ext cx="320036" cy="2880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EE9B72D-D302-42E0-8A15-E974EBC0C750}"/>
              </a:ext>
            </a:extLst>
          </p:cNvPr>
          <p:cNvSpPr/>
          <p:nvPr/>
        </p:nvSpPr>
        <p:spPr>
          <a:xfrm rot="5400000">
            <a:off x="7669064" y="3548466"/>
            <a:ext cx="320036" cy="2880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70BF5834-E1D1-4ADE-AB2F-3010004A0698}"/>
              </a:ext>
            </a:extLst>
          </p:cNvPr>
          <p:cNvSpPr/>
          <p:nvPr/>
        </p:nvSpPr>
        <p:spPr>
          <a:xfrm>
            <a:off x="5192133" y="1396213"/>
            <a:ext cx="289562" cy="321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커널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왼쪽 중괄호 28">
            <a:extLst>
              <a:ext uri="{FF2B5EF4-FFF2-40B4-BE49-F238E27FC236}">
                <a16:creationId xmlns="" xmlns:a16="http://schemas.microsoft.com/office/drawing/2014/main" id="{9666998A-CE69-4477-BC24-E2F59FDF1AEF}"/>
              </a:ext>
            </a:extLst>
          </p:cNvPr>
          <p:cNvSpPr/>
          <p:nvPr/>
        </p:nvSpPr>
        <p:spPr>
          <a:xfrm>
            <a:off x="5004047" y="1396213"/>
            <a:ext cx="183021" cy="32111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8287E69-4E96-4C77-B9B9-DC3D3A479E88}"/>
              </a:ext>
            </a:extLst>
          </p:cNvPr>
          <p:cNvSpPr txBox="1"/>
          <p:nvPr/>
        </p:nvSpPr>
        <p:spPr>
          <a:xfrm>
            <a:off x="5220073" y="1829644"/>
            <a:ext cx="235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왼쪽 중괄호 30">
            <a:extLst>
              <a:ext uri="{FF2B5EF4-FFF2-40B4-BE49-F238E27FC236}">
                <a16:creationId xmlns="" xmlns:a16="http://schemas.microsoft.com/office/drawing/2014/main" id="{37C016FB-15A8-4355-B8A1-15919322B99C}"/>
              </a:ext>
            </a:extLst>
          </p:cNvPr>
          <p:cNvSpPr/>
          <p:nvPr/>
        </p:nvSpPr>
        <p:spPr>
          <a:xfrm rot="16200000">
            <a:off x="5256019" y="1671714"/>
            <a:ext cx="167248" cy="28410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A76EDF9-E0C0-4130-BA3D-40BD278013BA}"/>
              </a:ext>
            </a:extLst>
          </p:cNvPr>
          <p:cNvSpPr txBox="1"/>
          <p:nvPr/>
        </p:nvSpPr>
        <p:spPr>
          <a:xfrm>
            <a:off x="4716016" y="1429599"/>
            <a:ext cx="40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D319ED8-CE40-4E6D-AC61-1058B8F25CDD}"/>
              </a:ext>
            </a:extLst>
          </p:cNvPr>
          <p:cNvSpPr/>
          <p:nvPr/>
        </p:nvSpPr>
        <p:spPr>
          <a:xfrm>
            <a:off x="4661105" y="4777713"/>
            <a:ext cx="3855231" cy="320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대각선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모서리 탐색</a:t>
            </a:r>
          </a:p>
        </p:txBody>
      </p:sp>
      <p:sp>
        <p:nvSpPr>
          <p:cNvPr id="22" name="직사각형 2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5616" y="40922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인식모델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4EE543C7-B46E-440B-92A0-B1888AE3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32" b="29317"/>
          <a:stretch/>
        </p:blipFill>
        <p:spPr>
          <a:xfrm>
            <a:off x="466133" y="1216045"/>
            <a:ext cx="4825947" cy="419534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E0B0808-2C94-45F3-9E3C-2849FF72274A}"/>
              </a:ext>
            </a:extLst>
          </p:cNvPr>
          <p:cNvSpPr/>
          <p:nvPr/>
        </p:nvSpPr>
        <p:spPr>
          <a:xfrm>
            <a:off x="5508104" y="1209745"/>
            <a:ext cx="1944216" cy="317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대용량 데이터 학습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08104" y="1849388"/>
            <a:ext cx="169790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kFold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 : 5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epochs : 100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Acc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: 0.97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이상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64924" y="2497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인식모델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결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과</a:t>
            </a:r>
          </a:p>
        </p:txBody>
      </p:sp>
    </p:spTree>
    <p:extLst>
      <p:ext uri="{BB962C8B-B14F-4D97-AF65-F5344CB8AC3E}">
        <p14:creationId xmlns:p14="http://schemas.microsoft.com/office/powerpoint/2010/main" val="253757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후처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pic>
        <p:nvPicPr>
          <p:cNvPr id="3074" name="Picture 2" descr="C:\Users\tykim\Desktop\캡쳐\20210415_002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3" y="1345332"/>
            <a:ext cx="63531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ykim\Desktop\캡쳐\20210415_0022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3" y="3923877"/>
            <a:ext cx="32861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811668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Naver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맞춤법 검사기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3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0855" y="342815"/>
            <a:ext cx="1353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Content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131" y="1057300"/>
            <a:ext cx="5266185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개요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OCR(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optical character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recognition)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     -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텍스트 전처리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     -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텍스트 인식 모델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     -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후처리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RCNN(region convolutional neural network)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진행현황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추후과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제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5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문제점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 descr="C:\Users\tykim\Desktop\캡쳐\20210415_002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7300"/>
            <a:ext cx="3245071" cy="404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88024" y="1375946"/>
            <a:ext cx="2954655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개발자에 대한 의존성이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높음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 *Data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유연성이 떨어짐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특수문자 처리의 어려움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7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RCNN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99592" y="1129308"/>
            <a:ext cx="5910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RCNN(region convolutional neural network)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Object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영역 추출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Region proposal, ROI(region of interest)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ConvNet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을 통한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box regression(localization)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7C16684-4F68-49BD-A560-052BF53AE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" b="29129"/>
          <a:stretch/>
        </p:blipFill>
        <p:spPr>
          <a:xfrm>
            <a:off x="596446" y="2567379"/>
            <a:ext cx="1629491" cy="2351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직선 연결선 12"/>
          <p:cNvCxnSpPr/>
          <p:nvPr/>
        </p:nvCxnSpPr>
        <p:spPr>
          <a:xfrm>
            <a:off x="2699792" y="3743072"/>
            <a:ext cx="3456384" cy="0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31471" y="2927292"/>
            <a:ext cx="17347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맞은편에서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흰 토끼가 달려 왔다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조끼에서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시계를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꺼냈다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533592"/>
            <a:ext cx="10731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593">
            <a:off x="4099390" y="2849753"/>
            <a:ext cx="10731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051720" y="421636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09524" y="4216360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(filename, x, y, w, h,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글자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65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RCNN</a:t>
            </a:r>
            <a:endParaRPr lang="ko-KR" altLang="en-US" sz="1600" b="1" dirty="0"/>
          </a:p>
        </p:txBody>
      </p:sp>
      <p:pic>
        <p:nvPicPr>
          <p:cNvPr id="5" name="Picture 6" descr="RCNN 부터 Mask R-CNN까지 (1) R-CNN ~ Fast R-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89548"/>
            <a:ext cx="6794896" cy="20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-CNN(Regions with CNN features) 논문 리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1" y="985292"/>
            <a:ext cx="273341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ull Requests to Tomorrow · Jamie Kang's weblog on comput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36324"/>
            <a:ext cx="2983583" cy="190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3997982" y="1708540"/>
            <a:ext cx="929618" cy="1758560"/>
          </a:xfrm>
          <a:custGeom>
            <a:avLst/>
            <a:gdLst>
              <a:gd name="connsiteX0" fmla="*/ 929618 w 929618"/>
              <a:gd name="connsiteY0" fmla="*/ 94860 h 1758560"/>
              <a:gd name="connsiteX1" fmla="*/ 53318 w 929618"/>
              <a:gd name="connsiteY1" fmla="*/ 183760 h 1758560"/>
              <a:gd name="connsiteX2" fmla="*/ 116818 w 929618"/>
              <a:gd name="connsiteY2" fmla="*/ 1758560 h 175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9618" h="1758560">
                <a:moveTo>
                  <a:pt x="929618" y="94860"/>
                </a:moveTo>
                <a:cubicBezTo>
                  <a:pt x="559201" y="668"/>
                  <a:pt x="188785" y="-93523"/>
                  <a:pt x="53318" y="183760"/>
                </a:cubicBezTo>
                <a:cubicBezTo>
                  <a:pt x="-82149" y="461043"/>
                  <a:pt x="78718" y="1542660"/>
                  <a:pt x="116818" y="1758560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460500" y="2928994"/>
            <a:ext cx="4584700" cy="919106"/>
          </a:xfrm>
          <a:custGeom>
            <a:avLst/>
            <a:gdLst>
              <a:gd name="connsiteX0" fmla="*/ 0 w 4584700"/>
              <a:gd name="connsiteY0" fmla="*/ 411106 h 919106"/>
              <a:gd name="connsiteX1" fmla="*/ 3962400 w 4584700"/>
              <a:gd name="connsiteY1" fmla="*/ 17406 h 919106"/>
              <a:gd name="connsiteX2" fmla="*/ 4584700 w 4584700"/>
              <a:gd name="connsiteY2" fmla="*/ 919106 h 91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700" h="919106">
                <a:moveTo>
                  <a:pt x="0" y="411106"/>
                </a:moveTo>
                <a:cubicBezTo>
                  <a:pt x="1599141" y="171922"/>
                  <a:pt x="3198283" y="-67261"/>
                  <a:pt x="3962400" y="17406"/>
                </a:cubicBezTo>
                <a:cubicBezTo>
                  <a:pt x="4726517" y="102073"/>
                  <a:pt x="4381500" y="798456"/>
                  <a:pt x="4584700" y="91910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81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RCNN</a:t>
            </a:r>
            <a:endParaRPr lang="ko-KR" altLang="en-US" sz="1600" b="1" dirty="0"/>
          </a:p>
        </p:txBody>
      </p:sp>
      <p:pic>
        <p:nvPicPr>
          <p:cNvPr id="12296" name="Picture 8" descr="Pull Requests to Tomorrow · Jamie Kang's weblog on 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" y="1273324"/>
            <a:ext cx="5351018" cy="341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56176" y="132431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Selective Search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56176" y="2065412"/>
            <a:ext cx="245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/>
              <a:t>2000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ROI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51906" y="364728"/>
            <a:ext cx="19902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Region proposal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06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RCNN</a:t>
            </a:r>
            <a:endParaRPr lang="ko-KR" altLang="en-US" sz="16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4" descr="R-CNN(Regions with CNN features) 논문 리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8" y="1129308"/>
            <a:ext cx="4401807" cy="394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58605" y="1591166"/>
            <a:ext cx="325069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err="1" smtClean="0"/>
              <a:t>ConvNet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/>
              <a:t>SVM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/>
              <a:t>Bounding box regression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 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652120" y="2910924"/>
            <a:ext cx="27606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 smtClean="0"/>
              <a:t>IOU</a:t>
            </a:r>
            <a:r>
              <a:rPr lang="en-US" altLang="ko-KR" sz="1100" dirty="0" smtClean="0"/>
              <a:t>(intersection over Union)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 smtClean="0"/>
              <a:t>NMS</a:t>
            </a:r>
            <a:r>
              <a:rPr lang="en-US" altLang="ko-KR" sz="1100" dirty="0" smtClean="0"/>
              <a:t>(Non Maximum Suppression)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961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RCNN</a:t>
            </a:r>
            <a:endParaRPr lang="ko-KR" altLang="en-US" sz="1600" b="1" dirty="0"/>
          </a:p>
        </p:txBody>
      </p:sp>
      <p:pic>
        <p:nvPicPr>
          <p:cNvPr id="5" name="Picture 6" descr="RCNN 부터 Mask R-CNN까지 (1) R-CNN ~ Fast R-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89548"/>
            <a:ext cx="6794896" cy="20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-CNN(Regions with CNN features) 논문 리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1" y="985292"/>
            <a:ext cx="273341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ull Requests to Tomorrow · Jamie Kang's weblog on comput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36324"/>
            <a:ext cx="2983583" cy="190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3997982" y="1708540"/>
            <a:ext cx="929618" cy="1758560"/>
          </a:xfrm>
          <a:custGeom>
            <a:avLst/>
            <a:gdLst>
              <a:gd name="connsiteX0" fmla="*/ 929618 w 929618"/>
              <a:gd name="connsiteY0" fmla="*/ 94860 h 1758560"/>
              <a:gd name="connsiteX1" fmla="*/ 53318 w 929618"/>
              <a:gd name="connsiteY1" fmla="*/ 183760 h 1758560"/>
              <a:gd name="connsiteX2" fmla="*/ 116818 w 929618"/>
              <a:gd name="connsiteY2" fmla="*/ 1758560 h 175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9618" h="1758560">
                <a:moveTo>
                  <a:pt x="929618" y="94860"/>
                </a:moveTo>
                <a:cubicBezTo>
                  <a:pt x="559201" y="668"/>
                  <a:pt x="188785" y="-93523"/>
                  <a:pt x="53318" y="183760"/>
                </a:cubicBezTo>
                <a:cubicBezTo>
                  <a:pt x="-82149" y="461043"/>
                  <a:pt x="78718" y="1542660"/>
                  <a:pt x="116818" y="1758560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460500" y="2928994"/>
            <a:ext cx="4584700" cy="919106"/>
          </a:xfrm>
          <a:custGeom>
            <a:avLst/>
            <a:gdLst>
              <a:gd name="connsiteX0" fmla="*/ 0 w 4584700"/>
              <a:gd name="connsiteY0" fmla="*/ 411106 h 919106"/>
              <a:gd name="connsiteX1" fmla="*/ 3962400 w 4584700"/>
              <a:gd name="connsiteY1" fmla="*/ 17406 h 919106"/>
              <a:gd name="connsiteX2" fmla="*/ 4584700 w 4584700"/>
              <a:gd name="connsiteY2" fmla="*/ 919106 h 91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700" h="919106">
                <a:moveTo>
                  <a:pt x="0" y="411106"/>
                </a:moveTo>
                <a:cubicBezTo>
                  <a:pt x="1599141" y="171922"/>
                  <a:pt x="3198283" y="-67261"/>
                  <a:pt x="3962400" y="17406"/>
                </a:cubicBezTo>
                <a:cubicBezTo>
                  <a:pt x="4726517" y="102073"/>
                  <a:pt x="4381500" y="798456"/>
                  <a:pt x="4584700" y="91910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366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RCNN  </a:t>
            </a:r>
            <a:r>
              <a:rPr lang="en-US" altLang="ko-KR" sz="1600" b="1" dirty="0" smtClean="0"/>
              <a:t>Bounding box regression</a:t>
            </a:r>
            <a:endParaRPr lang="en-US" altLang="ko-KR" sz="16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6" y="1129308"/>
            <a:ext cx="81715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86206" y="4441676"/>
            <a:ext cx="338971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/>
              <a:t>NMS</a:t>
            </a:r>
            <a:r>
              <a:rPr lang="en-US" altLang="ko-KR" sz="1400" dirty="0" smtClean="0"/>
              <a:t>(Non Maximum Suppression)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34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4825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RCNN</a:t>
            </a:r>
            <a:r>
              <a:rPr lang="en-US" altLang="ko-KR" sz="1600" b="1" dirty="0"/>
              <a:t>(region convolutional neural network) </a:t>
            </a:r>
            <a:endParaRPr lang="ko-KR" altLang="en-US" sz="16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Users\tykim\Desktop\KakaoTalk_20210414_2039188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92" y="1417340"/>
            <a:ext cx="6549570" cy="407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300536" y="3289548"/>
            <a:ext cx="1080120" cy="0"/>
          </a:xfrm>
          <a:prstGeom prst="line">
            <a:avLst/>
          </a:prstGeom>
          <a:ln w="28575">
            <a:solidFill>
              <a:srgbClr val="11E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직사각형 6"/>
          <p:cNvSpPr/>
          <p:nvPr/>
        </p:nvSpPr>
        <p:spPr>
          <a:xfrm>
            <a:off x="3380656" y="2713484"/>
            <a:ext cx="1872208" cy="576064"/>
          </a:xfrm>
          <a:prstGeom prst="rect">
            <a:avLst/>
          </a:prstGeom>
          <a:noFill/>
          <a:ln w="28575">
            <a:solidFill>
              <a:srgbClr val="11E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환경설정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</a:rPr>
              <a:t>Region proposal control</a:t>
            </a:r>
          </a:p>
          <a:p>
            <a:r>
              <a:rPr lang="ko-KR" altLang="en-US" sz="1100" b="1" dirty="0" smtClean="0">
                <a:solidFill>
                  <a:schemeClr val="tx1"/>
                </a:solidFill>
              </a:rPr>
              <a:t>파일경로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, input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dim …..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55" y="4133057"/>
            <a:ext cx="210343" cy="24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67" y="4466059"/>
            <a:ext cx="226575" cy="26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55" y="4293396"/>
            <a:ext cx="210343" cy="24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80656" y="3774063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(xml file)</a:t>
            </a:r>
            <a:endParaRPr lang="ko-KR" altLang="en-US" sz="12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455987" y="1766192"/>
            <a:ext cx="3391983" cy="2941898"/>
            <a:chOff x="5455987" y="1766192"/>
            <a:chExt cx="3391983" cy="2941898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987" y="1896997"/>
              <a:ext cx="3391983" cy="2811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948264" y="1766192"/>
              <a:ext cx="792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Plot.png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753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RCNN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진행 현황</a:t>
            </a:r>
            <a:endParaRPr lang="ko-KR" altLang="en-US" sz="12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20300"/>
            <a:ext cx="5269259" cy="435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15" y="837440"/>
            <a:ext cx="2391843" cy="346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728607" y="4618896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(1713,2481,3)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1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차주</a:t>
            </a:r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과제</a:t>
            </a:r>
            <a:endParaRPr lang="ko-KR" altLang="en-US" sz="1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20016"/>
            <a:ext cx="487345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Model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분류에 대한 문제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  - 2 or 2,368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data detection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 기준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자음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모음으로 분류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ㄱ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ㄴ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ㄷ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ㅏ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ㅑ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ㅓ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…)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  -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글자 자체로 분류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라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…)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Model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구축 및 평가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튜닝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733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목소리 좋아지는법✓목소리 바꾸는법 :: 야채좋아">
            <a:extLst>
              <a:ext uri="{FF2B5EF4-FFF2-40B4-BE49-F238E27FC236}">
                <a16:creationId xmlns="" xmlns:a16="http://schemas.microsoft.com/office/drawing/2014/main" id="{C6FAB284-130D-4004-9683-A6E9A1C6F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76" y="1751868"/>
            <a:ext cx="1368152" cy="14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855" y="350003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프로젝트 개요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4DAE98BB-8293-46A2-B83E-AF087AB6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751868"/>
            <a:ext cx="1898123" cy="132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810ECE-A345-4339-8DE7-E29C087DC6C9}"/>
              </a:ext>
            </a:extLst>
          </p:cNvPr>
          <p:cNvSpPr txBox="1"/>
          <p:nvPr/>
        </p:nvSpPr>
        <p:spPr>
          <a:xfrm>
            <a:off x="1696833" y="3073524"/>
            <a:ext cx="6079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</a:rPr>
              <a:t>Image </a:t>
            </a:r>
            <a:r>
              <a:rPr lang="ko-KR" altLang="en-US" sz="4000" b="1" dirty="0">
                <a:solidFill>
                  <a:srgbClr val="00B050"/>
                </a:solidFill>
              </a:rPr>
              <a:t>→ </a:t>
            </a:r>
            <a:r>
              <a:rPr lang="en-US" altLang="ko-KR" sz="4000" b="1" dirty="0">
                <a:solidFill>
                  <a:srgbClr val="00B050"/>
                </a:solidFill>
              </a:rPr>
              <a:t>Text </a:t>
            </a:r>
            <a:r>
              <a:rPr lang="ko-KR" altLang="en-US" sz="4000" b="1" dirty="0">
                <a:solidFill>
                  <a:srgbClr val="00B050"/>
                </a:solidFill>
              </a:rPr>
              <a:t>→ </a:t>
            </a:r>
            <a:r>
              <a:rPr lang="en-US" altLang="ko-KR" sz="4000" b="1" dirty="0">
                <a:solidFill>
                  <a:srgbClr val="00B050"/>
                </a:solidFill>
              </a:rPr>
              <a:t>Voice</a:t>
            </a:r>
            <a:endParaRPr lang="ko-KR" altLang="en-US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855" y="350003"/>
            <a:ext cx="387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b="1" dirty="0"/>
              <a:t>optical character </a:t>
            </a:r>
            <a:r>
              <a:rPr lang="en-US" altLang="ko-KR" sz="1600" b="1" dirty="0" smtClean="0"/>
              <a:t>recognition)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89780" y="41693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인식 모델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8796B12C-75D5-4DB8-9C78-1EF162761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268247"/>
              </p:ext>
            </p:extLst>
          </p:nvPr>
        </p:nvGraphicFramePr>
        <p:xfrm>
          <a:off x="1058369" y="1059582"/>
          <a:ext cx="6955253" cy="349008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7736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55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61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614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61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239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239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4239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4239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4239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967792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96779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295722">
                <a:tc rowSpan="2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ctr">
                    <a:lnTlToB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Action</a:t>
                      </a:r>
                    </a:p>
                  </a:txBody>
                  <a:tcPr marL="81029" marR="81029" marT="40515" marB="40515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96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29</a:t>
                      </a:r>
                      <a:endParaRPr lang="en-US" altLang="ko-KR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30</a:t>
                      </a:r>
                      <a:endParaRPr lang="en-US" altLang="ko-KR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31</a:t>
                      </a:r>
                      <a:endParaRPr lang="en-US" altLang="ko-KR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주차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주차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주차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주차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주차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14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기초자료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기획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14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기술탐색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14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Image to</a:t>
                      </a:r>
                    </a:p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text</a:t>
                      </a:r>
                      <a:endParaRPr lang="en-US" altLang="ko-KR" sz="11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데이터 구성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146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이미지 전처리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14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텍스트 후처리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14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테스트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14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Text to</a:t>
                      </a:r>
                    </a:p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speech</a:t>
                      </a:r>
                      <a:endParaRPr lang="en-US" sz="11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데이터 구성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14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음성데이터 전처리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14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모델링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14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보정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1F2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1029" marR="81029" marT="40515" marB="40515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1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모서리가 둥근 직사각형 95">
            <a:extLst>
              <a:ext uri="{FF2B5EF4-FFF2-40B4-BE49-F238E27FC236}">
                <a16:creationId xmlns="" xmlns:a16="http://schemas.microsoft.com/office/drawing/2014/main" id="{9BC4DB0F-C697-4E28-B8B0-4C53DF1C3ADB}"/>
              </a:ext>
            </a:extLst>
          </p:cNvPr>
          <p:cNvSpPr/>
          <p:nvPr/>
        </p:nvSpPr>
        <p:spPr>
          <a:xfrm>
            <a:off x="2771801" y="1563639"/>
            <a:ext cx="144016" cy="216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96">
            <a:extLst>
              <a:ext uri="{FF2B5EF4-FFF2-40B4-BE49-F238E27FC236}">
                <a16:creationId xmlns="" xmlns:a16="http://schemas.microsoft.com/office/drawing/2014/main" id="{73F4FC0E-283E-4DEE-9151-96CFA98BC24B}"/>
              </a:ext>
            </a:extLst>
          </p:cNvPr>
          <p:cNvSpPr/>
          <p:nvPr/>
        </p:nvSpPr>
        <p:spPr>
          <a:xfrm>
            <a:off x="2771801" y="1888788"/>
            <a:ext cx="5198879" cy="2160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6">
            <a:extLst>
              <a:ext uri="{FF2B5EF4-FFF2-40B4-BE49-F238E27FC236}">
                <a16:creationId xmlns="" xmlns:a16="http://schemas.microsoft.com/office/drawing/2014/main" id="{306C7969-D8DF-4E25-9FA7-642F54F1328D}"/>
              </a:ext>
            </a:extLst>
          </p:cNvPr>
          <p:cNvSpPr/>
          <p:nvPr/>
        </p:nvSpPr>
        <p:spPr>
          <a:xfrm>
            <a:off x="3203849" y="2176820"/>
            <a:ext cx="1656184" cy="2160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96">
            <a:extLst>
              <a:ext uri="{FF2B5EF4-FFF2-40B4-BE49-F238E27FC236}">
                <a16:creationId xmlns="" xmlns:a16="http://schemas.microsoft.com/office/drawing/2014/main" id="{0CEDC873-84B4-4D6D-8917-2789F69FDCA0}"/>
              </a:ext>
            </a:extLst>
          </p:cNvPr>
          <p:cNvSpPr/>
          <p:nvPr/>
        </p:nvSpPr>
        <p:spPr>
          <a:xfrm>
            <a:off x="3923928" y="2499742"/>
            <a:ext cx="1584176" cy="2160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96">
            <a:extLst>
              <a:ext uri="{FF2B5EF4-FFF2-40B4-BE49-F238E27FC236}">
                <a16:creationId xmlns="" xmlns:a16="http://schemas.microsoft.com/office/drawing/2014/main" id="{000C8655-60EC-468D-B462-DA513D8FD75A}"/>
              </a:ext>
            </a:extLst>
          </p:cNvPr>
          <p:cNvSpPr/>
          <p:nvPr/>
        </p:nvSpPr>
        <p:spPr>
          <a:xfrm>
            <a:off x="4499992" y="2783582"/>
            <a:ext cx="1440160" cy="2160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96">
            <a:extLst>
              <a:ext uri="{FF2B5EF4-FFF2-40B4-BE49-F238E27FC236}">
                <a16:creationId xmlns="" xmlns:a16="http://schemas.microsoft.com/office/drawing/2014/main" id="{2E4BE20D-FF71-4262-B67C-93208CE1D70B}"/>
              </a:ext>
            </a:extLst>
          </p:cNvPr>
          <p:cNvSpPr/>
          <p:nvPr/>
        </p:nvSpPr>
        <p:spPr>
          <a:xfrm>
            <a:off x="5076056" y="3097262"/>
            <a:ext cx="1296144" cy="2160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96">
            <a:extLst>
              <a:ext uri="{FF2B5EF4-FFF2-40B4-BE49-F238E27FC236}">
                <a16:creationId xmlns="" xmlns:a16="http://schemas.microsoft.com/office/drawing/2014/main" id="{774926B9-0DAD-4B50-A568-2A50CC609834}"/>
              </a:ext>
            </a:extLst>
          </p:cNvPr>
          <p:cNvSpPr/>
          <p:nvPr/>
        </p:nvSpPr>
        <p:spPr>
          <a:xfrm>
            <a:off x="6156176" y="3410942"/>
            <a:ext cx="1728192" cy="2160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96">
            <a:extLst>
              <a:ext uri="{FF2B5EF4-FFF2-40B4-BE49-F238E27FC236}">
                <a16:creationId xmlns="" xmlns:a16="http://schemas.microsoft.com/office/drawing/2014/main" id="{893DC88B-CC87-4C38-A8D6-03AC8208062D}"/>
              </a:ext>
            </a:extLst>
          </p:cNvPr>
          <p:cNvSpPr/>
          <p:nvPr/>
        </p:nvSpPr>
        <p:spPr>
          <a:xfrm>
            <a:off x="6300192" y="3698974"/>
            <a:ext cx="1584176" cy="2160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96">
            <a:extLst>
              <a:ext uri="{FF2B5EF4-FFF2-40B4-BE49-F238E27FC236}">
                <a16:creationId xmlns="" xmlns:a16="http://schemas.microsoft.com/office/drawing/2014/main" id="{963553D6-E6CE-4E51-A7FE-B5BDD5C1E012}"/>
              </a:ext>
            </a:extLst>
          </p:cNvPr>
          <p:cNvSpPr/>
          <p:nvPr/>
        </p:nvSpPr>
        <p:spPr>
          <a:xfrm>
            <a:off x="6300192" y="3987006"/>
            <a:ext cx="1584176" cy="2160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96">
            <a:extLst>
              <a:ext uri="{FF2B5EF4-FFF2-40B4-BE49-F238E27FC236}">
                <a16:creationId xmlns="" xmlns:a16="http://schemas.microsoft.com/office/drawing/2014/main" id="{293BF613-943A-4AB9-A77B-E4012F2871E0}"/>
              </a:ext>
            </a:extLst>
          </p:cNvPr>
          <p:cNvSpPr/>
          <p:nvPr/>
        </p:nvSpPr>
        <p:spPr>
          <a:xfrm>
            <a:off x="7092280" y="4275038"/>
            <a:ext cx="792088" cy="21602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95">
            <a:extLst>
              <a:ext uri="{FF2B5EF4-FFF2-40B4-BE49-F238E27FC236}">
                <a16:creationId xmlns="" xmlns:a16="http://schemas.microsoft.com/office/drawing/2014/main" id="{9BC4DB0F-C697-4E28-B8B0-4C53DF1C3ADB}"/>
              </a:ext>
            </a:extLst>
          </p:cNvPr>
          <p:cNvSpPr/>
          <p:nvPr/>
        </p:nvSpPr>
        <p:spPr>
          <a:xfrm>
            <a:off x="2771800" y="1888788"/>
            <a:ext cx="1656183" cy="216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95">
            <a:extLst>
              <a:ext uri="{FF2B5EF4-FFF2-40B4-BE49-F238E27FC236}">
                <a16:creationId xmlns="" xmlns:a16="http://schemas.microsoft.com/office/drawing/2014/main" id="{9BC4DB0F-C697-4E28-B8B0-4C53DF1C3ADB}"/>
              </a:ext>
            </a:extLst>
          </p:cNvPr>
          <p:cNvSpPr/>
          <p:nvPr/>
        </p:nvSpPr>
        <p:spPr>
          <a:xfrm>
            <a:off x="3203849" y="2176820"/>
            <a:ext cx="1224134" cy="216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95">
            <a:extLst>
              <a:ext uri="{FF2B5EF4-FFF2-40B4-BE49-F238E27FC236}">
                <a16:creationId xmlns="" xmlns:a16="http://schemas.microsoft.com/office/drawing/2014/main" id="{9BC4DB0F-C697-4E28-B8B0-4C53DF1C3ADB}"/>
              </a:ext>
            </a:extLst>
          </p:cNvPr>
          <p:cNvSpPr/>
          <p:nvPr/>
        </p:nvSpPr>
        <p:spPr>
          <a:xfrm>
            <a:off x="3923928" y="2499742"/>
            <a:ext cx="504055" cy="216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55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855" y="350003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프로젝트 개요</a:t>
            </a:r>
          </a:p>
        </p:txBody>
      </p:sp>
      <p:pic>
        <p:nvPicPr>
          <p:cNvPr id="10" name="Picture 2" descr="C:\final_project\data\test_data\0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3438"/>
            <a:ext cx="1986308" cy="2808312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392" y="2689533"/>
            <a:ext cx="169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궁서" pitchFamily="18" charset="-127"/>
                <a:ea typeface="HY궁서" pitchFamily="18" charset="-127"/>
              </a:rPr>
              <a:t>“</a:t>
            </a:r>
            <a:r>
              <a:rPr lang="ko-KR" altLang="en-US" sz="1600" dirty="0" smtClean="0">
                <a:latin typeface="HY궁서" pitchFamily="18" charset="-127"/>
                <a:ea typeface="HY궁서" pitchFamily="18" charset="-127"/>
              </a:rPr>
              <a:t>맞은편에서 </a:t>
            </a:r>
            <a:endParaRPr lang="en-US" altLang="ko-KR" sz="1600" dirty="0" smtClean="0">
              <a:latin typeface="HY궁서" pitchFamily="18" charset="-127"/>
              <a:ea typeface="HY궁서" pitchFamily="18" charset="-127"/>
            </a:endParaRPr>
          </a:p>
          <a:p>
            <a:r>
              <a:rPr lang="en-US" altLang="ko-KR" sz="1600" dirty="0">
                <a:latin typeface="HY궁서" pitchFamily="18" charset="-127"/>
                <a:ea typeface="HY궁서" pitchFamily="18" charset="-127"/>
              </a:rPr>
              <a:t> </a:t>
            </a:r>
            <a:r>
              <a:rPr lang="en-US" altLang="ko-KR" sz="1600" dirty="0" smtClean="0">
                <a:latin typeface="HY궁서" pitchFamily="18" charset="-127"/>
                <a:ea typeface="HY궁서" pitchFamily="18" charset="-127"/>
              </a:rPr>
              <a:t>    </a:t>
            </a:r>
            <a:r>
              <a:rPr lang="ko-KR" altLang="en-US" sz="1600" dirty="0" smtClean="0">
                <a:latin typeface="HY궁서" pitchFamily="18" charset="-127"/>
                <a:ea typeface="HY궁서" pitchFamily="18" charset="-127"/>
              </a:rPr>
              <a:t>흰 토끼가</a:t>
            </a:r>
            <a:r>
              <a:rPr lang="en-US" altLang="ko-KR" sz="1600" dirty="0" smtClean="0">
                <a:latin typeface="HY궁서" pitchFamily="18" charset="-127"/>
                <a:ea typeface="HY궁서" pitchFamily="18" charset="-127"/>
              </a:rPr>
              <a:t>.”</a:t>
            </a:r>
            <a:endParaRPr lang="ko-KR" altLang="en-US" sz="1600" dirty="0"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2927" y="1345332"/>
            <a:ext cx="74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nput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3140" y="1345332"/>
            <a:ext cx="102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output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4669" y="4153644"/>
            <a:ext cx="102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input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6256" y="4216360"/>
            <a:ext cx="102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o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utput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5400000">
            <a:off x="5162278" y="3086293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rot="10800000">
            <a:off x="4091318" y="3302738"/>
            <a:ext cx="1314298" cy="471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" name="직선 연결선 23"/>
          <p:cNvCxnSpPr>
            <a:stCxn id="11" idx="3"/>
          </p:cNvCxnSpPr>
          <p:nvPr/>
        </p:nvCxnSpPr>
        <p:spPr>
          <a:xfrm>
            <a:off x="2410597" y="1529998"/>
            <a:ext cx="1709871" cy="0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47680" y="1803438"/>
            <a:ext cx="0" cy="836178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719892" y="3349900"/>
            <a:ext cx="0" cy="744679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1"/>
          </p:cNvCxnSpPr>
          <p:nvPr/>
        </p:nvCxnSpPr>
        <p:spPr>
          <a:xfrm flipH="1">
            <a:off x="5170736" y="4401026"/>
            <a:ext cx="1705520" cy="0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어떤 소리와 조명이 공부할 때 도움이 될까?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73324"/>
            <a:ext cx="1480254" cy="122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989944" y="281264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궁서" pitchFamily="18" charset="-127"/>
                <a:ea typeface="HY궁서" pitchFamily="18" charset="-127"/>
              </a:rPr>
              <a:t>목소리</a:t>
            </a:r>
            <a:endParaRPr lang="ko-KR" altLang="en-US" sz="1600" dirty="0"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6395152" y="2869577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 rot="5400000">
            <a:off x="7940110" y="3097949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rot="10800000">
            <a:off x="6611597" y="2629549"/>
            <a:ext cx="1314298" cy="471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 rot="10800000">
            <a:off x="6869150" y="3314394"/>
            <a:ext cx="1314298" cy="471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376680" y="3349901"/>
            <a:ext cx="0" cy="803743"/>
          </a:xfrm>
          <a:prstGeom prst="line">
            <a:avLst/>
          </a:prstGeom>
          <a:ln w="28575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FADDA1CD-3A9D-4F53-8DB5-07427023E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1" y="3966927"/>
            <a:ext cx="3077098" cy="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855" y="350003"/>
            <a:ext cx="387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b="1" dirty="0"/>
              <a:t>optical character </a:t>
            </a:r>
            <a:r>
              <a:rPr lang="en-US" altLang="ko-KR" sz="1600" b="1" dirty="0" smtClean="0"/>
              <a:t>recognition)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21804" y="3937620"/>
            <a:ext cx="343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Deep learning Based OCR</a:t>
            </a:r>
            <a:endParaRPr lang="en-US" altLang="ko-KR" sz="2000" dirty="0"/>
          </a:p>
          <a:p>
            <a:r>
              <a:rPr lang="en-US" altLang="ko-KR" sz="2000" dirty="0" smtClean="0"/>
              <a:t>         Text object detection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4449796" y="4038467"/>
            <a:ext cx="3057" cy="506192"/>
          </a:xfrm>
          <a:prstGeom prst="line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10000 stars! This OCR artifact can easily recognize more than 80 languages!  - 资讯整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36" y="1129308"/>
            <a:ext cx="2323572" cy="91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연결선 36"/>
          <p:cNvCxnSpPr/>
          <p:nvPr/>
        </p:nvCxnSpPr>
        <p:spPr>
          <a:xfrm>
            <a:off x="3550108" y="4268821"/>
            <a:ext cx="288032" cy="0"/>
          </a:xfrm>
          <a:prstGeom prst="line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550108" y="4383472"/>
            <a:ext cx="288032" cy="0"/>
          </a:xfrm>
          <a:prstGeom prst="line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86612" y="399917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</a:rPr>
              <a:t>?</a:t>
            </a:r>
            <a:endParaRPr lang="ko-KR" altLang="en-US" sz="3200" dirty="0">
              <a:solidFill>
                <a:srgbClr val="002060"/>
              </a:solidFill>
            </a:endParaRPr>
          </a:p>
        </p:txBody>
      </p:sp>
      <p:pic>
        <p:nvPicPr>
          <p:cNvPr id="5126" name="Picture 6" descr="테서랙트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59" y="989746"/>
            <a:ext cx="23812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tykim\Desktop\KakaoTalk_20210414_16572741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8" b="84776"/>
          <a:stretch/>
        </p:blipFill>
        <p:spPr bwMode="auto">
          <a:xfrm>
            <a:off x="933834" y="2353444"/>
            <a:ext cx="711467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 descr="C:\Users\tykim\Desktop\KakaoTalk_20210414_16572741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1" r="69669" b="70145"/>
          <a:stretch/>
        </p:blipFill>
        <p:spPr bwMode="auto">
          <a:xfrm>
            <a:off x="933834" y="2857500"/>
            <a:ext cx="7114678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7" descr="C:\Users\tykim\Desktop\KakaoTalk_20210414_16572741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5" t="51250" r="36611" b="32672"/>
          <a:stretch/>
        </p:blipFill>
        <p:spPr bwMode="auto">
          <a:xfrm>
            <a:off x="916123" y="3253699"/>
            <a:ext cx="7150100" cy="39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957062" y="2359395"/>
            <a:ext cx="792088" cy="450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779198" y="2832822"/>
            <a:ext cx="792088" cy="450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432267" y="2812301"/>
            <a:ext cx="792088" cy="450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47972" y="3217540"/>
            <a:ext cx="792088" cy="450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979712" y="3217540"/>
            <a:ext cx="792088" cy="450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487464" y="3217540"/>
            <a:ext cx="792088" cy="450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292080" y="3217540"/>
            <a:ext cx="792088" cy="450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4089780" y="41693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68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1">
            <a:extLst>
              <a:ext uri="{FF2B5EF4-FFF2-40B4-BE49-F238E27FC236}">
                <a16:creationId xmlns="" xmlns:a16="http://schemas.microsoft.com/office/drawing/2014/main" id="{F2C8A15F-0C77-4C8F-9C93-1B57285EC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567" t="1525" r="89962" b="82229"/>
          <a:stretch/>
        </p:blipFill>
        <p:spPr bwMode="auto">
          <a:xfrm>
            <a:off x="4487779" y="2182830"/>
            <a:ext cx="1151706" cy="125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47C16684-4F68-49BD-A560-052BF53AE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" b="29129"/>
          <a:stretch/>
        </p:blipFill>
        <p:spPr>
          <a:xfrm>
            <a:off x="685054" y="1523440"/>
            <a:ext cx="2374778" cy="3426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2C0FB22A-1DA1-40DB-9C25-9DE0C562F3F0}"/>
              </a:ext>
            </a:extLst>
          </p:cNvPr>
          <p:cNvSpPr/>
          <p:nvPr/>
        </p:nvSpPr>
        <p:spPr>
          <a:xfrm>
            <a:off x="1025886" y="1674458"/>
            <a:ext cx="2160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A13F53D5-6564-4B0E-B347-215041599772}"/>
              </a:ext>
            </a:extLst>
          </p:cNvPr>
          <p:cNvSpPr/>
          <p:nvPr/>
        </p:nvSpPr>
        <p:spPr>
          <a:xfrm>
            <a:off x="4343340" y="2209428"/>
            <a:ext cx="1296144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말풍선: 사각형 5">
            <a:extLst>
              <a:ext uri="{FF2B5EF4-FFF2-40B4-BE49-F238E27FC236}">
                <a16:creationId xmlns="" xmlns:a16="http://schemas.microsoft.com/office/drawing/2014/main" id="{A66995F2-3F2C-419E-A8C0-7BE3136BED35}"/>
              </a:ext>
            </a:extLst>
          </p:cNvPr>
          <p:cNvSpPr/>
          <p:nvPr/>
        </p:nvSpPr>
        <p:spPr>
          <a:xfrm>
            <a:off x="6672175" y="2206710"/>
            <a:ext cx="1368152" cy="576064"/>
          </a:xfrm>
          <a:prstGeom prst="wedgeRectCallout">
            <a:avLst>
              <a:gd name="adj1" fmla="val -125410"/>
              <a:gd name="adj2" fmla="val -476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(10</a:t>
            </a:r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0)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말풍선: 사각형 28">
            <a:extLst>
              <a:ext uri="{FF2B5EF4-FFF2-40B4-BE49-F238E27FC236}">
                <a16:creationId xmlns="" xmlns:a16="http://schemas.microsoft.com/office/drawing/2014/main" id="{5D75672E-7131-4553-B976-5ABF9D42A7C2}"/>
              </a:ext>
            </a:extLst>
          </p:cNvPr>
          <p:cNvSpPr/>
          <p:nvPr/>
        </p:nvSpPr>
        <p:spPr>
          <a:xfrm>
            <a:off x="4991412" y="3865612"/>
            <a:ext cx="1368152" cy="576064"/>
          </a:xfrm>
          <a:prstGeom prst="wedgeRectCallout">
            <a:avLst>
              <a:gd name="adj1" fmla="val -97890"/>
              <a:gd name="adj2" fmla="val -12354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(0,10)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9912" y="193781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smtClean="0"/>
              <a:t>0,0)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6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tykim\Desktop\캡쳐\20210414_1811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171619" y="1316009"/>
            <a:ext cx="2302500" cy="37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47C16684-4F68-49BD-A560-052BF53AE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" b="29129"/>
          <a:stretch/>
        </p:blipFill>
        <p:spPr>
          <a:xfrm>
            <a:off x="1043394" y="1705372"/>
            <a:ext cx="2020323" cy="3175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2C0FB22A-1DA1-40DB-9C25-9DE0C562F3F0}"/>
              </a:ext>
            </a:extLst>
          </p:cNvPr>
          <p:cNvSpPr/>
          <p:nvPr/>
        </p:nvSpPr>
        <p:spPr>
          <a:xfrm>
            <a:off x="1179637" y="1918138"/>
            <a:ext cx="3888432" cy="161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9" name="Picture 5" descr="C:\Users\tykim\Desktop\캡쳐\20210414_1812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53" y="2132716"/>
            <a:ext cx="2561388" cy="15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47C16684-4F68-49BD-A560-052BF53AE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" b="90324"/>
          <a:stretch/>
        </p:blipFill>
        <p:spPr>
          <a:xfrm>
            <a:off x="6132944" y="1564282"/>
            <a:ext cx="2020323" cy="428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2C0FB22A-1DA1-40DB-9C25-9DE0C562F3F0}"/>
              </a:ext>
            </a:extLst>
          </p:cNvPr>
          <p:cNvSpPr/>
          <p:nvPr/>
        </p:nvSpPr>
        <p:spPr>
          <a:xfrm rot="5400000">
            <a:off x="5467320" y="2450600"/>
            <a:ext cx="2092936" cy="161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5" b="12214"/>
          <a:stretch/>
        </p:blipFill>
        <p:spPr bwMode="auto">
          <a:xfrm>
            <a:off x="5971052" y="3649588"/>
            <a:ext cx="2561388" cy="179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9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" descr="C:\Users\tykim\Desktop\캡쳐\20210414_1858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" y="1129308"/>
            <a:ext cx="3972613" cy="397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DAF675F1-8E4B-4CB3-8DBD-784D72D9B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3" b="91467"/>
          <a:stretch/>
        </p:blipFill>
        <p:spPr>
          <a:xfrm>
            <a:off x="4868825" y="1977611"/>
            <a:ext cx="3257530" cy="332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3F59751C-0147-41F5-A231-CEC67E2FC1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54" b="80956"/>
          <a:stretch/>
        </p:blipFill>
        <p:spPr>
          <a:xfrm>
            <a:off x="4860032" y="2481010"/>
            <a:ext cx="3257530" cy="332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DDC77E7A-7B73-4526-A68F-E75F0C0C6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7" b="71033"/>
          <a:stretch/>
        </p:blipFill>
        <p:spPr>
          <a:xfrm>
            <a:off x="4860032" y="2957287"/>
            <a:ext cx="3257530" cy="332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34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ykim\Desktop\캡쳐\20210414_1921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3" y="1129307"/>
            <a:ext cx="3929872" cy="3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4F52F2E4-9FCF-4D1F-B82C-6C08BD5FF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97"/>
          <a:stretch/>
        </p:blipFill>
        <p:spPr>
          <a:xfrm>
            <a:off x="4572000" y="1273324"/>
            <a:ext cx="3945290" cy="1297884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4DADB25D-7993-437E-A67D-73EBD9A50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36324" r="75611" b="34172"/>
          <a:stretch/>
        </p:blipFill>
        <p:spPr bwMode="auto">
          <a:xfrm>
            <a:off x="5477339" y="2820467"/>
            <a:ext cx="2281197" cy="107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606E4F27-F646-4832-9BE5-5FE6CDEB6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37310" t="68914" r="38301" b="1582"/>
          <a:stretch/>
        </p:blipFill>
        <p:spPr bwMode="auto">
          <a:xfrm>
            <a:off x="5467095" y="4044288"/>
            <a:ext cx="2281195" cy="107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5F8FDFC-532F-4A14-B41F-0BD0164EA7B9}"/>
              </a:ext>
            </a:extLst>
          </p:cNvPr>
          <p:cNvSpPr/>
          <p:nvPr/>
        </p:nvSpPr>
        <p:spPr>
          <a:xfrm>
            <a:off x="5728476" y="2858518"/>
            <a:ext cx="720080" cy="877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B82CE26-E2CA-4095-80A8-0E213B225D1D}"/>
              </a:ext>
            </a:extLst>
          </p:cNvPr>
          <p:cNvSpPr/>
          <p:nvPr/>
        </p:nvSpPr>
        <p:spPr>
          <a:xfrm>
            <a:off x="6691231" y="2858518"/>
            <a:ext cx="720080" cy="877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52C28DA-F31C-47E1-84D3-2340DE604456}"/>
              </a:ext>
            </a:extLst>
          </p:cNvPr>
          <p:cNvSpPr/>
          <p:nvPr/>
        </p:nvSpPr>
        <p:spPr>
          <a:xfrm>
            <a:off x="5728476" y="4073538"/>
            <a:ext cx="720080" cy="877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8E02B36-4BC1-4C12-A01E-8972C45AA316}"/>
              </a:ext>
            </a:extLst>
          </p:cNvPr>
          <p:cNvSpPr/>
          <p:nvPr/>
        </p:nvSpPr>
        <p:spPr>
          <a:xfrm>
            <a:off x="6691231" y="4073538"/>
            <a:ext cx="720080" cy="877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5400000">
            <a:off x="-36934" y="493660"/>
            <a:ext cx="480053" cy="47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855" y="35000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OCR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40922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텍스트 이미지 전처리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8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658</Words>
  <Application>Microsoft Office PowerPoint</Application>
  <PresentationFormat>화면 슬라이드 쇼(16:10)</PresentationFormat>
  <Paragraphs>296</Paragraphs>
  <Slides>30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tykim</dc:creator>
  <cp:lastModifiedBy>tykim</cp:lastModifiedBy>
  <cp:revision>167</cp:revision>
  <dcterms:created xsi:type="dcterms:W3CDTF">2021-04-14T05:28:49Z</dcterms:created>
  <dcterms:modified xsi:type="dcterms:W3CDTF">2021-04-15T02:11:54Z</dcterms:modified>
</cp:coreProperties>
</file>